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1" r:id="rId3"/>
    <p:sldId id="274" r:id="rId4"/>
    <p:sldId id="261" r:id="rId5"/>
    <p:sldId id="257" r:id="rId6"/>
    <p:sldId id="258" r:id="rId7"/>
    <p:sldId id="260" r:id="rId8"/>
    <p:sldId id="262" r:id="rId9"/>
    <p:sldId id="263" r:id="rId10"/>
    <p:sldId id="264" r:id="rId11"/>
    <p:sldId id="272" r:id="rId12"/>
    <p:sldId id="266" r:id="rId13"/>
    <p:sldId id="265" r:id="rId14"/>
    <p:sldId id="273" r:id="rId15"/>
    <p:sldId id="267" r:id="rId16"/>
    <p:sldId id="275" r:id="rId17"/>
    <p:sldId id="26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elle Klareich" initials="NK" lastIdx="1" clrIdx="0">
    <p:extLst/>
  </p:cmAuthor>
  <p:cmAuthor id="2" name="Lopata, Mike J." initials="LM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5144" autoAdjust="0"/>
  </p:normalViewPr>
  <p:slideViewPr>
    <p:cSldViewPr snapToGrid="0">
      <p:cViewPr varScale="1">
        <p:scale>
          <a:sx n="57" d="100"/>
          <a:sy n="57" d="100"/>
        </p:scale>
        <p:origin x="174" y="78"/>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8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F5C786C-38A7-4A84-88C0-AA85A02319A9}" type="datetimeFigureOut">
              <a:rPr lang="en-US" smtClean="0"/>
              <a:t>11/3/2017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7502AE-08A9-475A-A606-5A815F1D26D6}" type="slidenum">
              <a:rPr lang="en-US" smtClean="0"/>
              <a:t>‹#›</a:t>
            </a:fld>
            <a:endParaRPr lang="en-US"/>
          </a:p>
        </p:txBody>
      </p:sp>
    </p:spTree>
    <p:extLst>
      <p:ext uri="{BB962C8B-B14F-4D97-AF65-F5344CB8AC3E}">
        <p14:creationId xmlns:p14="http://schemas.microsoft.com/office/powerpoint/2010/main" val="21865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to the classroom.</a:t>
            </a:r>
          </a:p>
        </p:txBody>
      </p:sp>
      <p:sp>
        <p:nvSpPr>
          <p:cNvPr id="4" name="Slide Number Placeholder 3"/>
          <p:cNvSpPr>
            <a:spLocks noGrp="1"/>
          </p:cNvSpPr>
          <p:nvPr>
            <p:ph type="sldNum" sz="quarter" idx="10"/>
          </p:nvPr>
        </p:nvSpPr>
        <p:spPr/>
        <p:txBody>
          <a:bodyPr/>
          <a:lstStyle/>
          <a:p>
            <a:fld id="{DF7502AE-08A9-475A-A606-5A815F1D26D6}" type="slidenum">
              <a:rPr lang="en-US" smtClean="0"/>
              <a:t>1</a:t>
            </a:fld>
            <a:endParaRPr lang="en-US"/>
          </a:p>
        </p:txBody>
      </p:sp>
    </p:spTree>
    <p:extLst>
      <p:ext uri="{BB962C8B-B14F-4D97-AF65-F5344CB8AC3E}">
        <p14:creationId xmlns:p14="http://schemas.microsoft.com/office/powerpoint/2010/main" val="172427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The team with the closest answer gets 10 points. Teams may pick the same answers. Each winning answer gets 10 points.</a:t>
            </a:r>
          </a:p>
          <a:p>
            <a:pPr defTabSz="931774"/>
            <a:endParaRPr lang="en-US" dirty="0"/>
          </a:p>
          <a:p>
            <a:r>
              <a:rPr lang="en-US" dirty="0"/>
              <a:t>The correct answer is 10% or higher.  This is according to a panel of CPAs.</a:t>
            </a:r>
            <a:r>
              <a:rPr lang="en-US" baseline="0" dirty="0"/>
              <a:t> They recommend that 10% is the minimum. More is always better!</a:t>
            </a:r>
            <a:endParaRPr lang="en-US" dirty="0"/>
          </a:p>
          <a:p>
            <a:endParaRPr lang="en-US" dirty="0"/>
          </a:p>
          <a:p>
            <a:r>
              <a:rPr lang="en-US" dirty="0"/>
              <a:t>Students should record an</a:t>
            </a:r>
            <a:r>
              <a:rPr lang="en-US" baseline="0" dirty="0"/>
              <a:t> amount for savings in their budget that is at least 10% of their earnings. Let them know that they may need to tweak their budget later, but that they have a good base to start.</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10</a:t>
            </a:fld>
            <a:endParaRPr lang="en-US"/>
          </a:p>
        </p:txBody>
      </p:sp>
    </p:spTree>
    <p:extLst>
      <p:ext uri="{BB962C8B-B14F-4D97-AF65-F5344CB8AC3E}">
        <p14:creationId xmlns:p14="http://schemas.microsoft.com/office/powerpoint/2010/main" val="260632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Compound Interest? Compound interest is interest added to the principal of a deposit or loan so that the added interest also earns interest from then on. When</a:t>
            </a:r>
            <a:r>
              <a:rPr lang="en-US" baseline="0" dirty="0"/>
              <a:t> it comes to savings, </a:t>
            </a:r>
            <a:r>
              <a:rPr lang="en-US" sz="1200" b="0" i="0" kern="1200" dirty="0">
                <a:solidFill>
                  <a:schemeClr val="tx1"/>
                </a:solidFill>
                <a:effectLst/>
                <a:latin typeface="+mn-lt"/>
                <a:ea typeface="+mn-ea"/>
                <a:cs typeface="+mn-cs"/>
              </a:rPr>
              <a:t>compound interest is when you earn interest on both the money you’ve saved and the interest you earn. </a:t>
            </a:r>
            <a:endParaRPr lang="en-US" dirty="0"/>
          </a:p>
          <a:p>
            <a:endParaRPr lang="en-US" dirty="0"/>
          </a:p>
          <a:p>
            <a:r>
              <a:rPr lang="en-US" dirty="0"/>
              <a:t>Assume that starting at 18 you invested $1,000 /year for 10 years at 6% interest compounded daily.</a:t>
            </a:r>
          </a:p>
          <a:p>
            <a:r>
              <a:rPr lang="en-US" dirty="0"/>
              <a:t>In 10 years your savings is worth $14,117.</a:t>
            </a:r>
            <a:br>
              <a:rPr lang="en-US" dirty="0"/>
            </a:br>
            <a:r>
              <a:rPr lang="en-US" dirty="0"/>
              <a:t>If you do not deposit anything else into this account, at age 70 your investment would be worth $175,418</a:t>
            </a:r>
          </a:p>
          <a:p>
            <a:endParaRPr lang="en-US" dirty="0"/>
          </a:p>
          <a:p>
            <a:pPr defTabSz="931774">
              <a:defRPr/>
            </a:pPr>
            <a:r>
              <a:rPr lang="en-US" sz="1200" dirty="0"/>
              <a:t>If you wait until you are 35 years old to start, and you invest $1,000 /year for 35 years at 6% interest compounded daily, At age 70 the investment would be worth   $123,040</a:t>
            </a:r>
          </a:p>
          <a:p>
            <a:endParaRPr lang="en-US" dirty="0"/>
          </a:p>
          <a:p>
            <a:r>
              <a:rPr lang="en-US" dirty="0"/>
              <a:t>The 18 year old only made a $10K investment, but the 35 </a:t>
            </a:r>
            <a:r>
              <a:rPr lang="en-US" dirty="0" err="1"/>
              <a:t>yr</a:t>
            </a:r>
            <a:r>
              <a:rPr lang="en-US" dirty="0"/>
              <a:t> old made a $35K investment, yet when they reach the age of 70 the 18 </a:t>
            </a:r>
            <a:r>
              <a:rPr lang="en-US" dirty="0" err="1"/>
              <a:t>yr</a:t>
            </a:r>
            <a:r>
              <a:rPr lang="en-US" dirty="0"/>
              <a:t> old is worth $52K+ more than the 35 year old, thus stressing the importance of saving early and starting young while time is on your side.</a:t>
            </a:r>
          </a:p>
          <a:p>
            <a:endParaRPr lang="en-US" dirty="0"/>
          </a:p>
        </p:txBody>
      </p:sp>
      <p:sp>
        <p:nvSpPr>
          <p:cNvPr id="4" name="Slide Number Placeholder 3"/>
          <p:cNvSpPr>
            <a:spLocks noGrp="1"/>
          </p:cNvSpPr>
          <p:nvPr>
            <p:ph type="sldNum" sz="quarter" idx="10"/>
          </p:nvPr>
        </p:nvSpPr>
        <p:spPr/>
        <p:txBody>
          <a:bodyPr/>
          <a:lstStyle/>
          <a:p>
            <a:fld id="{7FF735D4-5A0F-42AD-A71F-6D0BC6C49F21}" type="slidenum">
              <a:rPr lang="en-US" smtClean="0"/>
              <a:t>11</a:t>
            </a:fld>
            <a:endParaRPr lang="en-US"/>
          </a:p>
        </p:txBody>
      </p:sp>
    </p:spTree>
    <p:extLst>
      <p:ext uri="{BB962C8B-B14F-4D97-AF65-F5344CB8AC3E}">
        <p14:creationId xmlns:p14="http://schemas.microsoft.com/office/powerpoint/2010/main" val="338503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Definitions:</a:t>
            </a:r>
          </a:p>
          <a:p>
            <a:pPr defTabSz="984978">
              <a:defRPr/>
            </a:pPr>
            <a:endParaRPr lang="en-US" dirty="0"/>
          </a:p>
          <a:p>
            <a:pPr defTabSz="984978">
              <a:defRPr/>
            </a:pPr>
            <a:r>
              <a:rPr lang="en-US" dirty="0"/>
              <a:t>Cash - Cash is king.  You can only spend</a:t>
            </a:r>
            <a:r>
              <a:rPr lang="en-US" baseline="0" dirty="0"/>
              <a:t> what you have.</a:t>
            </a:r>
            <a:endParaRPr lang="en-US" dirty="0"/>
          </a:p>
          <a:p>
            <a:pPr defTabSz="984978">
              <a:defRPr/>
            </a:pPr>
            <a:endParaRPr lang="en-US" dirty="0"/>
          </a:p>
          <a:p>
            <a:pPr defTabSz="984978">
              <a:defRPr/>
            </a:pPr>
            <a:r>
              <a:rPr lang="en-US" dirty="0"/>
              <a:t>Checks/online </a:t>
            </a:r>
            <a:r>
              <a:rPr lang="en-US" dirty="0" err="1"/>
              <a:t>bill</a:t>
            </a:r>
            <a:r>
              <a:rPr lang="en-US" baseline="0" dirty="0" err="1"/>
              <a:t>pay</a:t>
            </a:r>
            <a:r>
              <a:rPr lang="en-US" dirty="0"/>
              <a:t> - Similar to paying cash as the money will be taken from your account once it has been presented to the bank.</a:t>
            </a:r>
          </a:p>
          <a:p>
            <a:pPr defTabSz="984978">
              <a:defRPr/>
            </a:pPr>
            <a:endParaRPr lang="en-US" dirty="0"/>
          </a:p>
          <a:p>
            <a:pPr defTabSz="984978">
              <a:defRPr/>
            </a:pPr>
            <a:r>
              <a:rPr lang="en-US" dirty="0"/>
              <a:t>Debit card - Same as paying cash as the funds will immediately be taken from your checking account.  According to Clark Howard,</a:t>
            </a:r>
            <a:r>
              <a:rPr lang="en-US" baseline="0" dirty="0"/>
              <a:t> debit cards are at high risk for identity theft.</a:t>
            </a:r>
            <a:endParaRPr lang="en-US" dirty="0"/>
          </a:p>
          <a:p>
            <a:pPr defTabSz="984978">
              <a:defRPr/>
            </a:pPr>
            <a:endParaRPr lang="en-US" dirty="0"/>
          </a:p>
          <a:p>
            <a:pPr defTabSz="984978">
              <a:defRPr/>
            </a:pPr>
            <a:r>
              <a:rPr lang="en-US" dirty="0"/>
              <a:t>Credit</a:t>
            </a:r>
            <a:r>
              <a:rPr lang="en-US" baseline="0" dirty="0"/>
              <a:t> Card - </a:t>
            </a:r>
            <a:r>
              <a:rPr lang="en-US" dirty="0"/>
              <a:t>Remember a credit card is a loan– you must pay this back over a period of time and if over more than a month, then you must pay interest also.</a:t>
            </a:r>
          </a:p>
          <a:p>
            <a:pPr defTabSz="984978">
              <a:defRPr/>
            </a:pPr>
            <a:endParaRPr lang="en-US" dirty="0"/>
          </a:p>
          <a:p>
            <a:pPr defTabSz="984978">
              <a:defRPr/>
            </a:pPr>
            <a:r>
              <a:rPr lang="en-US" dirty="0"/>
              <a:t>Student loan - You borrow money while in college and then you have to pay it back, plus interest, after you finish college.</a:t>
            </a:r>
          </a:p>
          <a:p>
            <a:pPr defTabSz="984978">
              <a:defRPr/>
            </a:pPr>
            <a:endParaRPr lang="en-US" dirty="0"/>
          </a:p>
          <a:p>
            <a:pPr defTabSz="931690">
              <a:defRPr/>
            </a:pPr>
            <a:r>
              <a:rPr lang="en-US" dirty="0"/>
              <a:t>(Students may mention payment methods</a:t>
            </a:r>
            <a:r>
              <a:rPr lang="en-US" baseline="0" dirty="0"/>
              <a:t> such as Bitcoin, Apple Pay, </a:t>
            </a:r>
            <a:r>
              <a:rPr lang="en-US" baseline="0" dirty="0" err="1"/>
              <a:t>Venmo</a:t>
            </a:r>
            <a:r>
              <a:rPr lang="en-US" baseline="0" dirty="0"/>
              <a:t> – these are all online forms of payment.  There are also services that allow for transferring money between people.)</a:t>
            </a:r>
            <a:endParaRPr lang="en-US" dirty="0"/>
          </a:p>
          <a:p>
            <a:pPr defTabSz="931690">
              <a:defRPr/>
            </a:pPr>
            <a:endParaRPr lang="en-US" dirty="0"/>
          </a:p>
          <a:p>
            <a:pPr defTabSz="931690">
              <a:defRPr/>
            </a:pPr>
            <a:r>
              <a:rPr lang="en-US" dirty="0"/>
              <a:t>Don’t get caught in the minimum balance trap – This is where compound</a:t>
            </a:r>
            <a:r>
              <a:rPr lang="en-US" baseline="0" dirty="0"/>
              <a:t> interest works against you.</a:t>
            </a:r>
            <a:endParaRPr lang="en-US" dirty="0"/>
          </a:p>
          <a:p>
            <a:pPr defTabSz="931690">
              <a:defRPr/>
            </a:pPr>
            <a:endParaRPr lang="en-US" dirty="0"/>
          </a:p>
          <a:p>
            <a:r>
              <a:rPr lang="en-US" dirty="0"/>
              <a:t>Example:</a:t>
            </a:r>
          </a:p>
          <a:p>
            <a:endParaRPr lang="en-US" dirty="0"/>
          </a:p>
          <a:p>
            <a:r>
              <a:rPr lang="en-US" dirty="0"/>
              <a:t>If you buy an iPhone for $699, charge it on a credit card and only pay the minimum credit card payment of $28/month, it will take almost three years to pay for the iPhone and the interest (at 22%) you will pay an additional $315!!  You would actually pay over $1,000 for the iPhone that is now three years old and outdated!</a:t>
            </a:r>
          </a:p>
          <a:p>
            <a:endParaRPr lang="en-US" dirty="0"/>
          </a:p>
        </p:txBody>
      </p:sp>
      <p:sp>
        <p:nvSpPr>
          <p:cNvPr id="4" name="Slide Number Placeholder 3"/>
          <p:cNvSpPr>
            <a:spLocks noGrp="1"/>
          </p:cNvSpPr>
          <p:nvPr>
            <p:ph type="sldNum" sz="quarter" idx="10"/>
          </p:nvPr>
        </p:nvSpPr>
        <p:spPr/>
        <p:txBody>
          <a:bodyPr/>
          <a:lstStyle/>
          <a:p>
            <a:fld id="{7FF735D4-5A0F-42AD-A71F-6D0BC6C49F21}" type="slidenum">
              <a:rPr lang="en-US" smtClean="0"/>
              <a:t>12</a:t>
            </a:fld>
            <a:endParaRPr lang="en-US"/>
          </a:p>
        </p:txBody>
      </p:sp>
    </p:spTree>
    <p:extLst>
      <p:ext uri="{BB962C8B-B14F-4D97-AF65-F5344CB8AC3E}">
        <p14:creationId xmlns:p14="http://schemas.microsoft.com/office/powerpoint/2010/main" val="225845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baseline="0" dirty="0"/>
              <a:t>Expenses exceeding income:</a:t>
            </a:r>
          </a:p>
          <a:p>
            <a:pPr defTabSz="931774"/>
            <a:endParaRPr lang="en-US" baseline="0" dirty="0"/>
          </a:p>
          <a:p>
            <a:pPr defTabSz="931774"/>
            <a:r>
              <a:rPr lang="en-US" baseline="0" dirty="0"/>
              <a:t>Could use a credit card – NOT RECOMMENDED</a:t>
            </a:r>
          </a:p>
          <a:p>
            <a:endParaRPr lang="en-US" dirty="0"/>
          </a:p>
          <a:p>
            <a:pPr defTabSz="931774"/>
            <a:r>
              <a:rPr lang="en-US" dirty="0"/>
              <a:t>Could</a:t>
            </a:r>
            <a:r>
              <a:rPr lang="en-US" baseline="0" dirty="0"/>
              <a:t> use money from savings – SAVE THIS FOR EMERGENCIES AND VERY IMPORTANT PURCHASES</a:t>
            </a:r>
          </a:p>
          <a:p>
            <a:endParaRPr lang="en-US" dirty="0"/>
          </a:p>
          <a:p>
            <a:r>
              <a:rPr lang="en-US" dirty="0"/>
              <a:t>Reducing expenses is the best option:</a:t>
            </a:r>
          </a:p>
          <a:p>
            <a:pPr lvl="1"/>
            <a:r>
              <a:rPr lang="en-US" dirty="0"/>
              <a:t>Eat out less – make lunches and snacks at home</a:t>
            </a:r>
          </a:p>
          <a:p>
            <a:pPr lvl="1"/>
            <a:r>
              <a:rPr lang="en-US" dirty="0"/>
              <a:t>Hold off on purchases of clothing, games, movie tickets, etc.</a:t>
            </a:r>
          </a:p>
          <a:p>
            <a:pPr lvl="1"/>
            <a:r>
              <a:rPr lang="en-US" dirty="0"/>
              <a:t>Use coupons,</a:t>
            </a:r>
            <a:r>
              <a:rPr lang="en-US" baseline="0" dirty="0"/>
              <a:t> look for deals and sales</a:t>
            </a:r>
            <a:endParaRPr lang="en-US" dirty="0"/>
          </a:p>
          <a:p>
            <a:pPr lvl="1"/>
            <a:endParaRPr lang="en-US" dirty="0"/>
          </a:p>
          <a:p>
            <a:pPr marL="174708" indent="-174708">
              <a:buFontTx/>
              <a:buChar char="-"/>
            </a:pPr>
            <a:endParaRPr lang="en-US" dirty="0"/>
          </a:p>
          <a:p>
            <a:r>
              <a:rPr lang="en-US" b="1" dirty="0"/>
              <a:t>Income Exceeding</a:t>
            </a:r>
            <a:r>
              <a:rPr lang="en-US" b="1" baseline="0" dirty="0"/>
              <a:t> Expenses:</a:t>
            </a:r>
          </a:p>
          <a:p>
            <a:endParaRPr lang="en-US" dirty="0"/>
          </a:p>
          <a:p>
            <a:pPr defTabSz="931774">
              <a:defRPr/>
            </a:pPr>
            <a:r>
              <a:rPr lang="en-US" dirty="0"/>
              <a:t>Spend it – </a:t>
            </a:r>
            <a:r>
              <a:rPr lang="en-US" baseline="0" dirty="0"/>
              <a:t>NOT RECOMMENDED</a:t>
            </a:r>
            <a:r>
              <a:rPr lang="en-US" dirty="0"/>
              <a:t>!</a:t>
            </a:r>
          </a:p>
          <a:p>
            <a:endParaRPr lang="en-US" dirty="0"/>
          </a:p>
          <a:p>
            <a:r>
              <a:rPr lang="en-US" dirty="0"/>
              <a:t>Put additional money in savings or</a:t>
            </a:r>
            <a:r>
              <a:rPr lang="en-US" baseline="0" dirty="0"/>
              <a:t> investments.</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13</a:t>
            </a:fld>
            <a:endParaRPr lang="en-US"/>
          </a:p>
        </p:txBody>
      </p:sp>
    </p:spTree>
    <p:extLst>
      <p:ext uri="{BB962C8B-B14F-4D97-AF65-F5344CB8AC3E}">
        <p14:creationId xmlns:p14="http://schemas.microsoft.com/office/powerpoint/2010/main" val="276524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This is where the students are able to bet on how much they have learned. </a:t>
            </a:r>
          </a:p>
          <a:p>
            <a:pPr defTabSz="931774"/>
            <a:endParaRPr lang="en-US" dirty="0"/>
          </a:p>
          <a:p>
            <a:pPr marL="228600" indent="-228600">
              <a:buFont typeface="+mj-lt"/>
              <a:buAutoNum type="arabicPeriod"/>
            </a:pPr>
            <a:r>
              <a:rPr lang="en-US" dirty="0"/>
              <a:t>Each team can wager up to 10 points over what they have earned. (If the team has not earned points, they can still wager 10 points. A team with 30 points can wager up to 40 points.)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Remind the teams that they have to come up with one answer per group.  </a:t>
            </a:r>
          </a:p>
          <a:p>
            <a:pPr marL="228600" indent="-228600">
              <a:buFont typeface="+mj-lt"/>
              <a:buAutoNum type="arabicPeriod"/>
            </a:pPr>
            <a:r>
              <a:rPr lang="en-US" dirty="0"/>
              <a:t>Once the wager sheets have been given to the scorekeeper, You</a:t>
            </a:r>
            <a:r>
              <a:rPr lang="en-US" baseline="0" dirty="0"/>
              <a:t> can move on to the final question.</a:t>
            </a:r>
            <a:endParaRPr lang="en-US" dirty="0"/>
          </a:p>
          <a:p>
            <a:pPr defTabSz="931774"/>
            <a:r>
              <a:rPr lang="en-US" dirty="0"/>
              <a:t> </a:t>
            </a:r>
          </a:p>
        </p:txBody>
      </p:sp>
      <p:sp>
        <p:nvSpPr>
          <p:cNvPr id="4" name="Slide Number Placeholder 3"/>
          <p:cNvSpPr>
            <a:spLocks noGrp="1"/>
          </p:cNvSpPr>
          <p:nvPr>
            <p:ph type="sldNum" sz="quarter" idx="10"/>
          </p:nvPr>
        </p:nvSpPr>
        <p:spPr/>
        <p:txBody>
          <a:bodyPr/>
          <a:lstStyle/>
          <a:p>
            <a:fld id="{DF7502AE-08A9-475A-A606-5A815F1D26D6}" type="slidenum">
              <a:rPr lang="en-US" smtClean="0"/>
              <a:t>14</a:t>
            </a:fld>
            <a:endParaRPr lang="en-US"/>
          </a:p>
        </p:txBody>
      </p:sp>
    </p:spTree>
    <p:extLst>
      <p:ext uri="{BB962C8B-B14F-4D97-AF65-F5344CB8AC3E}">
        <p14:creationId xmlns:p14="http://schemas.microsoft.com/office/powerpoint/2010/main" val="418264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Teams can choose the same answer.</a:t>
            </a:r>
          </a:p>
          <a:p>
            <a:endParaRPr lang="en-US" dirty="0"/>
          </a:p>
          <a:p>
            <a:r>
              <a:rPr lang="en-US" dirty="0"/>
              <a:t>All</a:t>
            </a:r>
            <a:r>
              <a:rPr lang="en-US" baseline="0" dirty="0"/>
              <a:t> teams can earn points on this one.</a:t>
            </a:r>
          </a:p>
          <a:p>
            <a:endParaRPr lang="en-US" baseline="0" dirty="0"/>
          </a:p>
          <a:p>
            <a:endParaRPr lang="en-US" baseline="0" dirty="0"/>
          </a:p>
          <a:p>
            <a:r>
              <a:rPr lang="en-US" baseline="0" dirty="0"/>
              <a:t>See next slide for answer</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15</a:t>
            </a:fld>
            <a:endParaRPr lang="en-US"/>
          </a:p>
        </p:txBody>
      </p:sp>
    </p:spTree>
    <p:extLst>
      <p:ext uri="{BB962C8B-B14F-4D97-AF65-F5344CB8AC3E}">
        <p14:creationId xmlns:p14="http://schemas.microsoft.com/office/powerpoint/2010/main" val="354408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a:p>
            <a:endParaRPr lang="en-US" dirty="0"/>
          </a:p>
          <a:p>
            <a:r>
              <a:rPr lang="en-US" dirty="0"/>
              <a:t>There</a:t>
            </a:r>
            <a:r>
              <a:rPr lang="en-US" baseline="0" dirty="0"/>
              <a:t> can be a tie </a:t>
            </a:r>
            <a:r>
              <a:rPr lang="en-US" baseline="0"/>
              <a:t>between teams.</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16</a:t>
            </a:fld>
            <a:endParaRPr lang="en-US"/>
          </a:p>
        </p:txBody>
      </p:sp>
    </p:spTree>
    <p:extLst>
      <p:ext uri="{BB962C8B-B14F-4D97-AF65-F5344CB8AC3E}">
        <p14:creationId xmlns:p14="http://schemas.microsoft.com/office/powerpoint/2010/main" val="299308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5E49D-FB4C-4697-B66C-9BCE49AE9DE2}" type="slidenum">
              <a:rPr lang="en-US" smtClean="0"/>
              <a:t>17</a:t>
            </a:fld>
            <a:endParaRPr lang="en-US"/>
          </a:p>
        </p:txBody>
      </p:sp>
    </p:spTree>
    <p:extLst>
      <p:ext uri="{BB962C8B-B14F-4D97-AF65-F5344CB8AC3E}">
        <p14:creationId xmlns:p14="http://schemas.microsoft.com/office/powerpoint/2010/main" val="415298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Today I </a:t>
            </a:r>
            <a:r>
              <a:rPr lang="en-US" baseline="0" dirty="0"/>
              <a:t>am (we are) asking you to take a challenge! You should already be split into three or four teams. If they are not, have them do it as quickly as possible.  Each team should select a spokesperson who will deliver the team’s official answers. With each question, your team will have the ability to earn points.  For the last question, your team will be able to wager some or all of its points.</a:t>
            </a:r>
          </a:p>
          <a:p>
            <a:pPr lvl="0"/>
            <a:endParaRPr lang="en-US" baseline="0" dirty="0"/>
          </a:p>
          <a:p>
            <a:pPr lvl="0"/>
            <a:r>
              <a:rPr lang="en-US" baseline="0" dirty="0"/>
              <a:t>We will also need a scorekeeper. This person will need to be impartial and not on a team. It can be a student, the classroom teacher or an aid.</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2</a:t>
            </a:fld>
            <a:endParaRPr lang="en-US"/>
          </a:p>
        </p:txBody>
      </p:sp>
    </p:spTree>
    <p:extLst>
      <p:ext uri="{BB962C8B-B14F-4D97-AF65-F5344CB8AC3E}">
        <p14:creationId xmlns:p14="http://schemas.microsoft.com/office/powerpoint/2010/main" val="35526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[Hand out budget sheets to</a:t>
            </a:r>
            <a:r>
              <a:rPr lang="en-US" baseline="0" dirty="0"/>
              <a:t> the students.  These are for them to use, and they do not have to share their answers.]</a:t>
            </a:r>
          </a:p>
          <a:p>
            <a:pPr lvl="0"/>
            <a:endParaRPr lang="en-US" baseline="0" dirty="0"/>
          </a:p>
          <a:p>
            <a:pPr lvl="0"/>
            <a:r>
              <a:rPr lang="en-US" baseline="0" dirty="0"/>
              <a:t>[Hand out the wager sheets to the spokesperson on each team.]</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3</a:t>
            </a:fld>
            <a:endParaRPr lang="en-US"/>
          </a:p>
        </p:txBody>
      </p:sp>
    </p:spTree>
    <p:extLst>
      <p:ext uri="{BB962C8B-B14F-4D97-AF65-F5344CB8AC3E}">
        <p14:creationId xmlns:p14="http://schemas.microsoft.com/office/powerpoint/2010/main" val="67097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budget is a way to summarize your income and expenses over a certain period of time.</a:t>
            </a:r>
          </a:p>
          <a:p>
            <a:pPr lvl="0"/>
            <a:endParaRPr lang="en-US" dirty="0"/>
          </a:p>
          <a:p>
            <a:pPr lvl="0"/>
            <a:r>
              <a:rPr lang="en-US" dirty="0"/>
              <a:t>It shows how much money is coming in, where it’s coming from, how much is going out and where it is going. If you know those things you can make decisions on how to spend and save.</a:t>
            </a:r>
          </a:p>
          <a:p>
            <a:pPr lvl="0"/>
            <a:endParaRPr lang="en-US" dirty="0"/>
          </a:p>
          <a:p>
            <a:pPr lvl="0"/>
            <a:r>
              <a:rPr lang="en-US" dirty="0"/>
              <a:t>Budgets come in many forms and fashions:</a:t>
            </a:r>
          </a:p>
          <a:p>
            <a:r>
              <a:rPr lang="en-US" dirty="0"/>
              <a:t> </a:t>
            </a:r>
          </a:p>
          <a:p>
            <a:pPr lvl="1"/>
            <a:r>
              <a:rPr lang="en-US" dirty="0"/>
              <a:t>You can have a notebook in which you jot down what you spend money on every day</a:t>
            </a:r>
          </a:p>
          <a:p>
            <a:pPr lvl="1"/>
            <a:r>
              <a:rPr lang="en-US" dirty="0"/>
              <a:t>You can use a spreadsheet that helps you summarize your income and expenses</a:t>
            </a:r>
          </a:p>
          <a:p>
            <a:pPr lvl="1"/>
            <a:r>
              <a:rPr lang="en-US" dirty="0"/>
              <a:t>There are websites that help you keep track of your budget</a:t>
            </a:r>
          </a:p>
          <a:p>
            <a:pPr lvl="1"/>
            <a:r>
              <a:rPr lang="en-US" dirty="0"/>
              <a:t>There are many apps that keep a budget</a:t>
            </a:r>
          </a:p>
          <a:p>
            <a:pPr lvl="0"/>
            <a:endParaRPr lang="en-US" dirty="0"/>
          </a:p>
          <a:p>
            <a:pPr lvl="0"/>
            <a:r>
              <a:rPr lang="en-US" dirty="0"/>
              <a:t>Having a budget will help you cut out expenditures that are unnecessary and adapt depending on your financial goals. When you start breaking down what you spend your money on, you may be surprised where it goes. </a:t>
            </a:r>
          </a:p>
        </p:txBody>
      </p:sp>
      <p:sp>
        <p:nvSpPr>
          <p:cNvPr id="4" name="Slide Number Placeholder 3"/>
          <p:cNvSpPr>
            <a:spLocks noGrp="1"/>
          </p:cNvSpPr>
          <p:nvPr>
            <p:ph type="sldNum" sz="quarter" idx="10"/>
          </p:nvPr>
        </p:nvSpPr>
        <p:spPr/>
        <p:txBody>
          <a:bodyPr/>
          <a:lstStyle/>
          <a:p>
            <a:fld id="{38DF30CC-05C6-4834-A400-166E75426173}" type="slidenum">
              <a:rPr lang="en-US" smtClean="0"/>
              <a:pPr/>
              <a:t>4</a:t>
            </a:fld>
            <a:endParaRPr lang="en-US"/>
          </a:p>
        </p:txBody>
      </p:sp>
    </p:spTree>
    <p:extLst>
      <p:ext uri="{BB962C8B-B14F-4D97-AF65-F5344CB8AC3E}">
        <p14:creationId xmlns:p14="http://schemas.microsoft.com/office/powerpoint/2010/main" val="344938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four main components – income, necessary expenses,</a:t>
            </a:r>
            <a:r>
              <a:rPr lang="en-US" baseline="0" dirty="0"/>
              <a:t> discretionary spending, savings]</a:t>
            </a:r>
          </a:p>
          <a:p>
            <a:endParaRPr lang="en-US" baseline="0" dirty="0"/>
          </a:p>
          <a:p>
            <a:r>
              <a:rPr lang="en-US" dirty="0"/>
              <a:t>Ask the students what they think are sources of income</a:t>
            </a:r>
            <a:r>
              <a:rPr lang="en-US" baseline="0" dirty="0"/>
              <a:t> for someone their age</a:t>
            </a:r>
            <a:r>
              <a:rPr lang="en-US" dirty="0"/>
              <a:t>. You can </a:t>
            </a:r>
            <a:r>
              <a:rPr lang="en-US" baseline="0" dirty="0"/>
              <a:t>mention if they don’t:</a:t>
            </a:r>
            <a:endParaRPr lang="en-US" dirty="0"/>
          </a:p>
          <a:p>
            <a:pPr lvl="2"/>
            <a:r>
              <a:rPr lang="en-US" dirty="0"/>
              <a:t>Parents/Family - allowance</a:t>
            </a:r>
          </a:p>
          <a:p>
            <a:pPr lvl="2"/>
            <a:r>
              <a:rPr lang="en-US" dirty="0"/>
              <a:t>Part-time work</a:t>
            </a:r>
          </a:p>
          <a:p>
            <a:pPr lvl="2"/>
            <a:r>
              <a:rPr lang="en-US" dirty="0"/>
              <a:t>Gifts</a:t>
            </a:r>
          </a:p>
          <a:p>
            <a:pPr lvl="0"/>
            <a:r>
              <a:rPr lang="en-US" dirty="0"/>
              <a:t>	Selling gently used items (clothing, video games, </a:t>
            </a:r>
            <a:r>
              <a:rPr lang="en-US" dirty="0" err="1"/>
              <a:t>etc</a:t>
            </a:r>
            <a:r>
              <a:rPr lang="en-US" dirty="0"/>
              <a:t>)</a:t>
            </a:r>
          </a:p>
          <a:p>
            <a:pPr lvl="0"/>
            <a:endParaRPr lang="en-US" dirty="0"/>
          </a:p>
          <a:p>
            <a:pPr lvl="0"/>
            <a:r>
              <a:rPr lang="en-US" dirty="0"/>
              <a:t>Examples of other budget components are reviewed during presentation.</a:t>
            </a:r>
          </a:p>
        </p:txBody>
      </p:sp>
      <p:sp>
        <p:nvSpPr>
          <p:cNvPr id="4" name="Slide Number Placeholder 3"/>
          <p:cNvSpPr>
            <a:spLocks noGrp="1"/>
          </p:cNvSpPr>
          <p:nvPr>
            <p:ph type="sldNum" sz="quarter" idx="10"/>
          </p:nvPr>
        </p:nvSpPr>
        <p:spPr/>
        <p:txBody>
          <a:bodyPr/>
          <a:lstStyle/>
          <a:p>
            <a:fld id="{DF7502AE-08A9-475A-A606-5A815F1D26D6}" type="slidenum">
              <a:rPr lang="en-US" smtClean="0"/>
              <a:t>5</a:t>
            </a:fld>
            <a:endParaRPr lang="en-US"/>
          </a:p>
        </p:txBody>
      </p:sp>
    </p:spTree>
    <p:extLst>
      <p:ext uri="{BB962C8B-B14F-4D97-AF65-F5344CB8AC3E}">
        <p14:creationId xmlns:p14="http://schemas.microsoft.com/office/powerpoint/2010/main" val="413985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The team with the closest answer gets 10 points. Teams may pick the same answers. Each winning answer gets 10 points.</a:t>
            </a:r>
          </a:p>
          <a:p>
            <a:pPr marL="228600" indent="-228600">
              <a:buFont typeface="+mj-lt"/>
              <a:buAutoNum type="arabicPeriod"/>
            </a:pPr>
            <a:r>
              <a:rPr lang="en-US" dirty="0"/>
              <a:t>Once the answers have been given and the points awarded, you will lead the students through a budget exercise of coming up with monthly income. </a:t>
            </a:r>
          </a:p>
          <a:p>
            <a:endParaRPr lang="en-US" dirty="0"/>
          </a:p>
          <a:p>
            <a:r>
              <a:rPr lang="en-US" dirty="0"/>
              <a:t>ANSWER: The average retail job in Georgia pays $10/hr.</a:t>
            </a:r>
          </a:p>
          <a:p>
            <a:pPr defTabSz="931774"/>
            <a:endParaRPr lang="en-US" dirty="0"/>
          </a:p>
          <a:p>
            <a:pPr defTabSz="931774"/>
            <a:r>
              <a:rPr lang="en-US" baseline="0" dirty="0"/>
              <a:t>____________________________________</a:t>
            </a:r>
          </a:p>
          <a:p>
            <a:pPr defTabSz="931774"/>
            <a:r>
              <a:rPr lang="en-US" b="1" baseline="0" dirty="0"/>
              <a:t>Budget Exercise</a:t>
            </a:r>
          </a:p>
          <a:p>
            <a:endParaRPr lang="en-US" baseline="0" dirty="0"/>
          </a:p>
          <a:p>
            <a:pPr defTabSz="931774">
              <a:defRPr/>
            </a:pPr>
            <a:r>
              <a:rPr lang="en-US" dirty="0"/>
              <a:t>Come up with a monthly income – </a:t>
            </a:r>
          </a:p>
          <a:p>
            <a:r>
              <a:rPr lang="en-US" dirty="0"/>
              <a:t>	</a:t>
            </a:r>
          </a:p>
          <a:p>
            <a:r>
              <a:rPr lang="en-US" dirty="0"/>
              <a:t>How much cash would you have in your pocket if you worked 15 hours a week for a month? ($10 x 15 </a:t>
            </a:r>
            <a:r>
              <a:rPr lang="en-US" dirty="0" err="1"/>
              <a:t>hrs</a:t>
            </a:r>
            <a:r>
              <a:rPr lang="en-US" dirty="0"/>
              <a:t> x 4.3wks)</a:t>
            </a:r>
          </a:p>
          <a:p>
            <a:pPr marL="628650" lvl="1" indent="-171450">
              <a:buFont typeface="Arial" panose="020B0604020202020204" pitchFamily="34" charset="0"/>
              <a:buChar char="•"/>
            </a:pPr>
            <a:r>
              <a:rPr lang="en-US" dirty="0"/>
              <a:t>It is $645 a month before taxes.  But you don’t get to keep</a:t>
            </a:r>
            <a:r>
              <a:rPr lang="en-US" baseline="0" dirty="0"/>
              <a:t> all of that.  A portion is taken out for various taxes (22%).</a:t>
            </a:r>
          </a:p>
          <a:p>
            <a:pPr marL="628650" lvl="1" indent="-171450">
              <a:buFont typeface="Arial" panose="020B0604020202020204" pitchFamily="34" charset="0"/>
              <a:buChar char="•"/>
            </a:pPr>
            <a:r>
              <a:rPr lang="en-US" dirty="0"/>
              <a:t>How much would you have after taxes?  You will “net” around $503.  </a:t>
            </a:r>
          </a:p>
          <a:p>
            <a:pPr lvl="0"/>
            <a:endParaRPr lang="en-US" dirty="0"/>
          </a:p>
          <a:p>
            <a:pPr lvl="0"/>
            <a:r>
              <a:rPr lang="en-US" dirty="0"/>
              <a:t>The easy way to calculate is to take the gross amount earned and multiply</a:t>
            </a:r>
            <a:r>
              <a:rPr lang="en-US" baseline="0" dirty="0"/>
              <a:t> by .78. </a:t>
            </a:r>
            <a:endParaRPr lang="en-US" dirty="0"/>
          </a:p>
          <a:p>
            <a:r>
              <a:rPr lang="en-US" dirty="0"/>
              <a:t>You can also</a:t>
            </a:r>
            <a:r>
              <a:rPr lang="en-US" baseline="0" dirty="0"/>
              <a:t> discuss other ways that students may earn/receive money – money from parents for chores or an allowance, side jobs (dog walking, yard work, babysitting), etc.</a:t>
            </a:r>
          </a:p>
          <a:p>
            <a:endParaRPr lang="en-US" baseline="0" dirty="0"/>
          </a:p>
          <a:p>
            <a:r>
              <a:rPr lang="en-US" baseline="0" dirty="0"/>
              <a:t>Have each student record total earnings.</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6</a:t>
            </a:fld>
            <a:endParaRPr lang="en-US"/>
          </a:p>
        </p:txBody>
      </p:sp>
    </p:spTree>
    <p:extLst>
      <p:ext uri="{BB962C8B-B14F-4D97-AF65-F5344CB8AC3E}">
        <p14:creationId xmlns:p14="http://schemas.microsoft.com/office/powerpoint/2010/main" val="343617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(Get suggestions from the students</a:t>
            </a:r>
            <a:r>
              <a:rPr lang="en-US" baseline="0" dirty="0"/>
              <a:t> – discuss whether they are needs or wants)</a:t>
            </a:r>
            <a:br>
              <a:rPr lang="en-US" dirty="0"/>
            </a:br>
            <a:endParaRPr lang="en-US" dirty="0"/>
          </a:p>
          <a:p>
            <a:pPr defTabSz="931774">
              <a:defRPr/>
            </a:pPr>
            <a:r>
              <a:rPr lang="en-US" dirty="0"/>
              <a:t>Shoes, clothing, gadgets, phones, electronics</a:t>
            </a:r>
          </a:p>
          <a:p>
            <a:pPr defTabSz="931774">
              <a:defRPr/>
            </a:pPr>
            <a:endParaRPr lang="en-US" dirty="0"/>
          </a:p>
          <a:p>
            <a:pPr defTabSz="931774">
              <a:defRPr/>
            </a:pPr>
            <a:r>
              <a:rPr lang="en-US" dirty="0"/>
              <a:t>Monthly costs for phones, car insurance, gas</a:t>
            </a:r>
          </a:p>
          <a:p>
            <a:pPr defTabSz="931774">
              <a:defRPr/>
            </a:pPr>
            <a:endParaRPr lang="en-US" dirty="0"/>
          </a:p>
          <a:p>
            <a:pPr defTabSz="931774">
              <a:defRPr/>
            </a:pPr>
            <a:r>
              <a:rPr lang="en-US" dirty="0"/>
              <a:t>Live streaming for music, videos, movies, etc.</a:t>
            </a:r>
          </a:p>
          <a:p>
            <a:pPr defTabSz="931774">
              <a:defRPr/>
            </a:pPr>
            <a:endParaRPr lang="en-US" dirty="0"/>
          </a:p>
          <a:p>
            <a:pPr defTabSz="931774">
              <a:defRPr/>
            </a:pPr>
            <a:r>
              <a:rPr lang="en-US" dirty="0"/>
              <a:t>Food – lunches, snacks, coffee, eating out with friends</a:t>
            </a:r>
          </a:p>
          <a:p>
            <a:pPr defTabSz="931774">
              <a:defRPr/>
            </a:pPr>
            <a:endParaRPr lang="en-US" dirty="0"/>
          </a:p>
          <a:p>
            <a:pPr defTabSz="931774">
              <a:defRPr/>
            </a:pPr>
            <a:r>
              <a:rPr lang="en-US" dirty="0"/>
              <a:t>Household contributions – some students help with the family expenses or help take care of younger siblings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7</a:t>
            </a:fld>
            <a:endParaRPr lang="en-US"/>
          </a:p>
        </p:txBody>
      </p:sp>
    </p:spTree>
    <p:extLst>
      <p:ext uri="{BB962C8B-B14F-4D97-AF65-F5344CB8AC3E}">
        <p14:creationId xmlns:p14="http://schemas.microsoft.com/office/powerpoint/2010/main" val="191834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The team with the closest answer gets 10 points. Teams may pick the same answers. Each winning answer gets 10 points.</a:t>
            </a:r>
          </a:p>
          <a:p>
            <a:pPr marL="228600" indent="-228600">
              <a:buFont typeface="+mj-lt"/>
              <a:buAutoNum type="arabicPeriod"/>
            </a:pPr>
            <a:r>
              <a:rPr lang="en-US" dirty="0"/>
              <a:t>Once the answers have been given and the points awarded, you will lead the students through a budget exercise of coming up with monthly expenses. </a:t>
            </a:r>
          </a:p>
          <a:p>
            <a:endParaRPr lang="en-US" baseline="0" dirty="0"/>
          </a:p>
          <a:p>
            <a:pPr defTabSz="931774"/>
            <a:r>
              <a:rPr lang="en-US" dirty="0"/>
              <a:t>ANSWER:</a:t>
            </a:r>
            <a:r>
              <a:rPr lang="en-US" baseline="0" dirty="0"/>
              <a:t> </a:t>
            </a:r>
            <a:r>
              <a:rPr lang="en-US" dirty="0"/>
              <a:t>The average  one-topping pizza costs $12.</a:t>
            </a:r>
          </a:p>
          <a:p>
            <a:endParaRPr lang="en-US" baseline="0" dirty="0"/>
          </a:p>
          <a:p>
            <a:r>
              <a:rPr lang="en-US" baseline="0" dirty="0"/>
              <a:t>The scorekeeper will record the score of the winning team.</a:t>
            </a:r>
          </a:p>
          <a:p>
            <a:r>
              <a:rPr lang="en-US" baseline="0" dirty="0"/>
              <a:t>______________________________</a:t>
            </a:r>
          </a:p>
          <a:p>
            <a:endParaRPr lang="en-US" baseline="0" dirty="0"/>
          </a:p>
          <a:p>
            <a:r>
              <a:rPr lang="en-US" b="1" baseline="0" dirty="0"/>
              <a:t>Group Exercise</a:t>
            </a:r>
          </a:p>
          <a:p>
            <a:pPr defTabSz="931774">
              <a:defRPr/>
            </a:pPr>
            <a:r>
              <a:rPr lang="en-US" dirty="0"/>
              <a:t>Come up with monthly expenses that seem reasonable to your students.</a:t>
            </a:r>
            <a:r>
              <a:rPr lang="en-US" baseline="0" dirty="0"/>
              <a:t> </a:t>
            </a:r>
            <a:r>
              <a:rPr lang="en-US" dirty="0"/>
              <a:t>Examples</a:t>
            </a:r>
            <a:r>
              <a:rPr lang="en-US" baseline="0" dirty="0"/>
              <a:t> of expenses:</a:t>
            </a:r>
            <a:endParaRPr lang="en-US" dirty="0"/>
          </a:p>
          <a:p>
            <a:pPr lvl="1"/>
            <a:r>
              <a:rPr lang="en-US" dirty="0"/>
              <a:t>Cost of cell phone plan - $40-$90</a:t>
            </a:r>
          </a:p>
          <a:p>
            <a:pPr lvl="1"/>
            <a:r>
              <a:rPr lang="en-US" dirty="0"/>
              <a:t>Streaming videos/music - $10-$20</a:t>
            </a:r>
          </a:p>
          <a:p>
            <a:pPr lvl="1"/>
            <a:r>
              <a:rPr lang="en-US" dirty="0"/>
              <a:t>Food</a:t>
            </a:r>
            <a:r>
              <a:rPr lang="en-US" baseline="0" dirty="0"/>
              <a:t> - $50 - $250</a:t>
            </a:r>
          </a:p>
          <a:p>
            <a:pPr lvl="1"/>
            <a:r>
              <a:rPr lang="en-US" baseline="0" dirty="0"/>
              <a:t>Entertainment (concert tickets, movies, carnivals/theme parks)</a:t>
            </a:r>
            <a:endParaRPr lang="en-US" dirty="0"/>
          </a:p>
          <a:p>
            <a:pPr lvl="1"/>
            <a:r>
              <a:rPr lang="en-US" dirty="0"/>
              <a:t>Clothing –</a:t>
            </a:r>
            <a:r>
              <a:rPr lang="en-US" baseline="0" dirty="0"/>
              <a:t> (come up with number with students)</a:t>
            </a:r>
          </a:p>
          <a:p>
            <a:pPr lvl="1"/>
            <a:r>
              <a:rPr lang="en-US" baseline="0" dirty="0"/>
              <a:t>Household Contribution (sharing with family, take care of a sibling)</a:t>
            </a:r>
          </a:p>
          <a:p>
            <a:endParaRPr lang="en-US" baseline="0" dirty="0"/>
          </a:p>
          <a:p>
            <a:r>
              <a:rPr lang="en-US" baseline="0" dirty="0"/>
              <a:t>Have each student write in their budgets what is reasonable for them.  These may exceed earnings.</a:t>
            </a:r>
          </a:p>
        </p:txBody>
      </p:sp>
      <p:sp>
        <p:nvSpPr>
          <p:cNvPr id="4" name="Slide Number Placeholder 3"/>
          <p:cNvSpPr>
            <a:spLocks noGrp="1"/>
          </p:cNvSpPr>
          <p:nvPr>
            <p:ph type="sldNum" sz="quarter" idx="10"/>
          </p:nvPr>
        </p:nvSpPr>
        <p:spPr/>
        <p:txBody>
          <a:bodyPr/>
          <a:lstStyle/>
          <a:p>
            <a:fld id="{DF7502AE-08A9-475A-A606-5A815F1D26D6}" type="slidenum">
              <a:rPr lang="en-US" smtClean="0"/>
              <a:t>8</a:t>
            </a:fld>
            <a:endParaRPr lang="en-US"/>
          </a:p>
        </p:txBody>
      </p:sp>
    </p:spTree>
    <p:extLst>
      <p:ext uri="{BB962C8B-B14F-4D97-AF65-F5344CB8AC3E}">
        <p14:creationId xmlns:p14="http://schemas.microsoft.com/office/powerpoint/2010/main" val="413716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 include a </a:t>
            </a:r>
            <a:r>
              <a:rPr lang="en-US" dirty="0" err="1"/>
              <a:t>collegish</a:t>
            </a:r>
            <a:r>
              <a:rPr lang="en-US" baseline="0" dirty="0"/>
              <a:t> picture here</a:t>
            </a:r>
          </a:p>
          <a:p>
            <a:endParaRPr lang="en-US" dirty="0"/>
          </a:p>
          <a:p>
            <a:r>
              <a:rPr lang="en-US" dirty="0"/>
              <a:t>Ask</a:t>
            </a:r>
            <a:r>
              <a:rPr lang="en-US" baseline="0" dirty="0"/>
              <a:t> students </a:t>
            </a:r>
            <a:r>
              <a:rPr lang="en-US" dirty="0"/>
              <a:t>why they should be saving money. Examples to share if they do not mention include:</a:t>
            </a:r>
          </a:p>
          <a:p>
            <a:endParaRPr lang="en-US" dirty="0"/>
          </a:p>
          <a:p>
            <a:r>
              <a:rPr lang="en-US" dirty="0"/>
              <a:t>College</a:t>
            </a:r>
          </a:p>
          <a:p>
            <a:r>
              <a:rPr lang="en-US" dirty="0"/>
              <a:t>Bigger ticket items (cell phones, tablets, sneakers)</a:t>
            </a:r>
          </a:p>
          <a:p>
            <a:r>
              <a:rPr lang="en-US" dirty="0"/>
              <a:t>Gifts for holidays, Mother’s Day, Father’s Day, birthdays, etc.</a:t>
            </a:r>
          </a:p>
          <a:p>
            <a:r>
              <a:rPr lang="en-US" dirty="0"/>
              <a:t>Entertainment - concert tickets, movies, water parks, amusement parks, carnivals</a:t>
            </a:r>
          </a:p>
          <a:p>
            <a:r>
              <a:rPr lang="en-US" dirty="0"/>
              <a:t>Emergencies – Replace/repair broken phone or tablet, taxi or Uber home,</a:t>
            </a:r>
          </a:p>
          <a:p>
            <a:r>
              <a:rPr lang="en-US" dirty="0"/>
              <a:t>Sports – registration fees, equipment, travel costs</a:t>
            </a:r>
          </a:p>
          <a:p>
            <a:r>
              <a:rPr lang="en-US" dirty="0"/>
              <a:t>Medical costs, prescriptions,</a:t>
            </a:r>
            <a:r>
              <a:rPr lang="en-US" baseline="0" dirty="0"/>
              <a:t> Surgery</a:t>
            </a:r>
            <a:endParaRPr lang="en-US" dirty="0"/>
          </a:p>
          <a:p>
            <a:endParaRPr lang="en-US" dirty="0"/>
          </a:p>
          <a:p>
            <a:r>
              <a:rPr lang="en-US" b="1" dirty="0"/>
              <a:t>Easiest way to save:</a:t>
            </a:r>
          </a:p>
          <a:p>
            <a:r>
              <a:rPr lang="en-US" dirty="0"/>
              <a:t>Open a checking or savings account at your local bank but remember:</a:t>
            </a:r>
          </a:p>
          <a:p>
            <a:pPr lvl="1"/>
            <a:r>
              <a:rPr lang="en-US" dirty="0"/>
              <a:t>Don’t spend more than you have (you can’t write checks just because you have them!!)</a:t>
            </a:r>
          </a:p>
          <a:p>
            <a:pPr lvl="1"/>
            <a:r>
              <a:rPr lang="en-US" dirty="0"/>
              <a:t>Keep track of your spending.</a:t>
            </a:r>
          </a:p>
          <a:p>
            <a:pPr lvl="1"/>
            <a:r>
              <a:rPr lang="en-US" dirty="0"/>
              <a:t>Keep a cushion in your account for emergencies and to avoid fees, which can be costly!</a:t>
            </a:r>
          </a:p>
        </p:txBody>
      </p:sp>
      <p:sp>
        <p:nvSpPr>
          <p:cNvPr id="4" name="Slide Number Placeholder 3"/>
          <p:cNvSpPr>
            <a:spLocks noGrp="1"/>
          </p:cNvSpPr>
          <p:nvPr>
            <p:ph type="sldNum" sz="quarter" idx="10"/>
          </p:nvPr>
        </p:nvSpPr>
        <p:spPr/>
        <p:txBody>
          <a:bodyPr/>
          <a:lstStyle/>
          <a:p>
            <a:fld id="{DF7502AE-08A9-475A-A606-5A815F1D26D6}" type="slidenum">
              <a:rPr lang="en-US" smtClean="0"/>
              <a:t>9</a:t>
            </a:fld>
            <a:endParaRPr lang="en-US"/>
          </a:p>
        </p:txBody>
      </p:sp>
    </p:spTree>
    <p:extLst>
      <p:ext uri="{BB962C8B-B14F-4D97-AF65-F5344CB8AC3E}">
        <p14:creationId xmlns:p14="http://schemas.microsoft.com/office/powerpoint/2010/main" val="278400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55573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11249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516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98115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518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15312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227891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63096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54908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1773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AA8778-6CE8-40AD-B34F-EEA02DFE8209}"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44954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AA8778-6CE8-40AD-B34F-EEA02DFE8209}"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82024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AA8778-6CE8-40AD-B34F-EEA02DFE8209}"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07824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A8778-6CE8-40AD-B34F-EEA02DFE8209}"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413585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A8778-6CE8-40AD-B34F-EEA02DFE8209}"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2803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AA8778-6CE8-40AD-B34F-EEA02DFE8209}"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36801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AA8778-6CE8-40AD-B34F-EEA02DFE8209}" type="datetimeFigureOut">
              <a:rPr lang="en-US" smtClean="0"/>
              <a:t>11/3/2017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A2A3B9-B5FD-4EE2-A10C-CE944B77DF85}" type="slidenum">
              <a:rPr lang="en-US" smtClean="0"/>
              <a:t>‹#›</a:t>
            </a:fld>
            <a:endParaRPr lang="en-US"/>
          </a:p>
        </p:txBody>
      </p:sp>
    </p:spTree>
    <p:extLst>
      <p:ext uri="{BB962C8B-B14F-4D97-AF65-F5344CB8AC3E}">
        <p14:creationId xmlns:p14="http://schemas.microsoft.com/office/powerpoint/2010/main" val="298590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 name="Rectangle 7"/>
          <p:cNvSpPr/>
          <p:nvPr/>
        </p:nvSpPr>
        <p:spPr>
          <a:xfrm>
            <a:off x="1540118" y="1839818"/>
            <a:ext cx="7945405" cy="369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6000" dirty="0">
                <a:latin typeface="Century Gothic" panose="020B0502020202020204" pitchFamily="34" charset="0"/>
              </a:rPr>
              <a:t>MILLENNIAL MONEY</a:t>
            </a:r>
          </a:p>
        </p:txBody>
      </p:sp>
      <p:sp>
        <p:nvSpPr>
          <p:cNvPr id="3" name="Subtitle 2"/>
          <p:cNvSpPr>
            <a:spLocks noGrp="1"/>
          </p:cNvSpPr>
          <p:nvPr>
            <p:ph type="subTitle" idx="1"/>
          </p:nvPr>
        </p:nvSpPr>
        <p:spPr>
          <a:xfrm>
            <a:off x="1507067" y="4370323"/>
            <a:ext cx="7766936" cy="1096899"/>
          </a:xfrm>
        </p:spPr>
        <p:txBody>
          <a:bodyPr>
            <a:normAutofit/>
          </a:bodyPr>
          <a:lstStyle/>
          <a:p>
            <a:r>
              <a:rPr lang="en-US" sz="2000" dirty="0">
                <a:latin typeface="Century Gothic" panose="020B0502020202020204" pitchFamily="34" charset="0"/>
              </a:rPr>
              <a:t>finlit.gscpa.org</a:t>
            </a:r>
          </a:p>
        </p:txBody>
      </p:sp>
      <p:sp>
        <p:nvSpPr>
          <p:cNvPr id="6" name="Subtitle 2"/>
          <p:cNvSpPr txBox="1">
            <a:spLocks/>
          </p:cNvSpPr>
          <p:nvPr/>
        </p:nvSpPr>
        <p:spPr>
          <a:xfrm>
            <a:off x="1507067" y="2130786"/>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200" b="1" dirty="0">
                <a:latin typeface="Georgia" panose="02040502050405020303" pitchFamily="18" charset="0"/>
                <a:cs typeface="Gotham Bold" pitchFamily="50" charset="0"/>
              </a:rPr>
              <a:t>The Georgia Society </a:t>
            </a:r>
            <a:r>
              <a:rPr lang="en-US" sz="3200" i="1" dirty="0">
                <a:latin typeface="Georgia" panose="02040502050405020303" pitchFamily="18" charset="0"/>
                <a:cs typeface="Gotham Bold" pitchFamily="50" charset="0"/>
              </a:rPr>
              <a:t>of</a:t>
            </a:r>
            <a:r>
              <a:rPr lang="en-US" sz="3200" b="1" dirty="0">
                <a:latin typeface="Georgia" panose="02040502050405020303" pitchFamily="18" charset="0"/>
                <a:cs typeface="Gotham Bold" pitchFamily="50" charset="0"/>
              </a:rPr>
              <a:t> CPAs</a:t>
            </a:r>
          </a:p>
        </p:txBody>
      </p:sp>
    </p:spTree>
    <p:extLst>
      <p:ext uri="{BB962C8B-B14F-4D97-AF65-F5344CB8AC3E}">
        <p14:creationId xmlns:p14="http://schemas.microsoft.com/office/powerpoint/2010/main" val="254318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THIRD QUESTION</a:t>
            </a: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percentage of your income should be saved each month?</a:t>
            </a:r>
            <a:endParaRPr lang="en-US" sz="20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091" y="3338273"/>
            <a:ext cx="2608410" cy="2522346"/>
          </a:xfrm>
          <a:prstGeom prst="rect">
            <a:avLst/>
          </a:prstGeom>
        </p:spPr>
      </p:pic>
    </p:spTree>
    <p:extLst>
      <p:ext uri="{BB962C8B-B14F-4D97-AF65-F5344CB8AC3E}">
        <p14:creationId xmlns:p14="http://schemas.microsoft.com/office/powerpoint/2010/main" val="41664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11"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HOW DO YOU SAVE?</a:t>
            </a:r>
          </a:p>
        </p:txBody>
      </p:sp>
      <p:sp>
        <p:nvSpPr>
          <p:cNvPr id="12"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Savings Account</a:t>
            </a:r>
          </a:p>
          <a:p>
            <a:pPr marL="457200" lvl="1" indent="0">
              <a:buNone/>
            </a:pPr>
            <a:endParaRPr lang="en-US"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Investing</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“Compound interest is the eighth wonder of the world. He who understands it, earns it ... he who doesn't ... pays it.” - Unknown</a:t>
            </a:r>
          </a:p>
        </p:txBody>
      </p:sp>
      <p:cxnSp>
        <p:nvCxnSpPr>
          <p:cNvPr id="13" name="Straight Connector 12"/>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824" y="503618"/>
            <a:ext cx="3755261" cy="3346600"/>
          </a:xfrm>
          <a:prstGeom prst="rect">
            <a:avLst/>
          </a:prstGeom>
        </p:spPr>
      </p:pic>
    </p:spTree>
    <p:extLst>
      <p:ext uri="{BB962C8B-B14F-4D97-AF65-F5344CB8AC3E}">
        <p14:creationId xmlns:p14="http://schemas.microsoft.com/office/powerpoint/2010/main" val="36736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177" y="2016087"/>
            <a:ext cx="1905000" cy="1260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422" y="3738205"/>
            <a:ext cx="1572458" cy="15724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321" y="3850218"/>
            <a:ext cx="1909125" cy="1272750"/>
          </a:xfrm>
          <a:prstGeom prst="rect">
            <a:avLst/>
          </a:prstGeom>
        </p:spPr>
      </p:pic>
      <p:sp>
        <p:nvSpPr>
          <p:cNvPr id="9" name="Rectangle 8"/>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11"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HOW DO YOU PAY?</a:t>
            </a:r>
          </a:p>
        </p:txBody>
      </p:sp>
      <p:sp>
        <p:nvSpPr>
          <p:cNvPr id="12"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PAY NOW</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Cash</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Checks/Online Bill Pay</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Debit Cards</a:t>
            </a:r>
          </a:p>
          <a:p>
            <a:pPr marL="457200" lvl="1" indent="0">
              <a:buNone/>
            </a:pPr>
            <a:endParaRPr lang="en-US"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PAY LATER</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Credit Card</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Loan</a:t>
            </a:r>
          </a:p>
          <a:p>
            <a:pPr lvl="1">
              <a:buFont typeface="Wingdings" panose="05000000000000000000" pitchFamily="2" charset="2"/>
              <a:buChar char="§"/>
            </a:pPr>
            <a:endParaRPr lang="en-US" dirty="0">
              <a:solidFill>
                <a:schemeClr val="bg1">
                  <a:lumMod val="50000"/>
                </a:schemeClr>
              </a:solidFill>
              <a:latin typeface="Century Gothic" panose="020B0502020202020204" pitchFamily="34" charset="0"/>
            </a:endParaRPr>
          </a:p>
        </p:txBody>
      </p:sp>
      <p:cxnSp>
        <p:nvCxnSpPr>
          <p:cNvPr id="13" name="Straight Connector 12"/>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36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 calcmode="lin" valueType="num">
                                      <p:cBhvr additive="base">
                                        <p:cTn id="2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 calcmode="lin" valueType="num">
                                      <p:cBhvr additive="base">
                                        <p:cTn id="3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BALANCING THE BUDGET</a:t>
            </a: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happens when your expenses exceed your income?</a:t>
            </a:r>
            <a:endParaRPr lang="en-US" sz="2000" dirty="0">
              <a:solidFill>
                <a:schemeClr val="bg1">
                  <a:lumMod val="50000"/>
                </a:schemeClr>
              </a:solidFill>
              <a:latin typeface="Century Gothic" panose="020B0502020202020204" pitchFamily="34" charset="0"/>
            </a:endParaRPr>
          </a:p>
          <a:p>
            <a:pPr marL="457200" lvl="1" indent="0">
              <a:buNone/>
            </a:pPr>
            <a:endParaRPr lang="en-US" sz="18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happens when your income exceeds your expenses?</a:t>
            </a:r>
            <a:endParaRPr lang="en-US" sz="2000"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sz="18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HOW MUCH HAVE YOU LEARNED?</a:t>
            </a: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Do you think you are more financially savvy than when the class began?</a:t>
            </a:r>
          </a:p>
          <a:p>
            <a:pPr>
              <a:buFont typeface="Wingdings" panose="05000000000000000000" pitchFamily="2" charset="2"/>
              <a:buChar char="§"/>
            </a:pPr>
            <a:endParaRPr lang="en-US" sz="22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It is time for your team to place a wager for question 4. You can bet some or all of your points earned. </a:t>
            </a:r>
          </a:p>
          <a:p>
            <a:pPr>
              <a:buFont typeface="Wingdings" panose="05000000000000000000" pitchFamily="2" charset="2"/>
              <a:buChar char="§"/>
            </a:pPr>
            <a:endParaRPr lang="en-US" sz="22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Write your wager on your team’s wager sheet, fold it over, and give it to the score keeper.</a:t>
            </a:r>
          </a:p>
          <a:p>
            <a:pPr lvl="1">
              <a:buFont typeface="Wingdings" panose="05000000000000000000" pitchFamily="2" charset="2"/>
              <a:buChar char="§"/>
            </a:pPr>
            <a:endParaRPr lang="en-US" sz="18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QUESTION 4</a:t>
            </a:r>
          </a:p>
        </p:txBody>
      </p:sp>
      <p:sp>
        <p:nvSpPr>
          <p:cNvPr id="7" name="Content Placeholder 2"/>
          <p:cNvSpPr txBox="1">
            <a:spLocks/>
          </p:cNvSpPr>
          <p:nvPr/>
        </p:nvSpPr>
        <p:spPr>
          <a:xfrm>
            <a:off x="3625610" y="2104355"/>
            <a:ext cx="5000597" cy="33159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3200" dirty="0">
                <a:solidFill>
                  <a:schemeClr val="bg1">
                    <a:lumMod val="50000"/>
                  </a:schemeClr>
                </a:solidFill>
                <a:latin typeface="Century Gothic" panose="020B0502020202020204" pitchFamily="34" charset="0"/>
              </a:rPr>
              <a:t>Would you rather get:</a:t>
            </a:r>
          </a:p>
          <a:p>
            <a:pPr lvl="1">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$1,000,000 today</a:t>
            </a:r>
          </a:p>
          <a:p>
            <a:pPr lvl="1">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B) $.01 today, then double the amount you have each day for 30 days.</a:t>
            </a: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443" y="2104355"/>
            <a:ext cx="2332562" cy="2336361"/>
          </a:xfrm>
          <a:prstGeom prst="rect">
            <a:avLst/>
          </a:prstGeom>
        </p:spPr>
      </p:pic>
    </p:spTree>
    <p:extLst>
      <p:ext uri="{BB962C8B-B14F-4D97-AF65-F5344CB8AC3E}">
        <p14:creationId xmlns:p14="http://schemas.microsoft.com/office/powerpoint/2010/main" val="23392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THE POWER OF COMPOUNDING INTEREST</a:t>
            </a: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769448922"/>
              </p:ext>
            </p:extLst>
          </p:nvPr>
        </p:nvGraphicFramePr>
        <p:xfrm>
          <a:off x="1990202" y="2059451"/>
          <a:ext cx="5352484" cy="3881440"/>
        </p:xfrm>
        <a:graphic>
          <a:graphicData uri="http://schemas.openxmlformats.org/drawingml/2006/table">
            <a:tbl>
              <a:tblPr/>
              <a:tblGrid>
                <a:gridCol w="661676">
                  <a:extLst>
                    <a:ext uri="{9D8B030D-6E8A-4147-A177-3AD203B41FA5}">
                      <a16:colId xmlns:a16="http://schemas.microsoft.com/office/drawing/2014/main" val="20000"/>
                    </a:ext>
                  </a:extLst>
                </a:gridCol>
                <a:gridCol w="968882">
                  <a:extLst>
                    <a:ext uri="{9D8B030D-6E8A-4147-A177-3AD203B41FA5}">
                      <a16:colId xmlns:a16="http://schemas.microsoft.com/office/drawing/2014/main" val="20001"/>
                    </a:ext>
                  </a:extLst>
                </a:gridCol>
                <a:gridCol w="649860">
                  <a:extLst>
                    <a:ext uri="{9D8B030D-6E8A-4147-A177-3AD203B41FA5}">
                      <a16:colId xmlns:a16="http://schemas.microsoft.com/office/drawing/2014/main" val="20002"/>
                    </a:ext>
                  </a:extLst>
                </a:gridCol>
                <a:gridCol w="968882">
                  <a:extLst>
                    <a:ext uri="{9D8B030D-6E8A-4147-A177-3AD203B41FA5}">
                      <a16:colId xmlns:a16="http://schemas.microsoft.com/office/drawing/2014/main" val="20003"/>
                    </a:ext>
                  </a:extLst>
                </a:gridCol>
                <a:gridCol w="661676">
                  <a:extLst>
                    <a:ext uri="{9D8B030D-6E8A-4147-A177-3AD203B41FA5}">
                      <a16:colId xmlns:a16="http://schemas.microsoft.com/office/drawing/2014/main" val="20004"/>
                    </a:ext>
                  </a:extLst>
                </a:gridCol>
                <a:gridCol w="1441508">
                  <a:extLst>
                    <a:ext uri="{9D8B030D-6E8A-4147-A177-3AD203B41FA5}">
                      <a16:colId xmlns:a16="http://schemas.microsoft.com/office/drawing/2014/main" val="20005"/>
                    </a:ext>
                  </a:extLst>
                </a:gridCol>
              </a:tblGrid>
              <a:tr h="388144">
                <a:tc>
                  <a:txBody>
                    <a:bodyPr/>
                    <a:lstStyle/>
                    <a:p>
                      <a:pPr algn="l" rtl="0" fontAlgn="b"/>
                      <a:r>
                        <a:rPr lang="en-US" sz="1100" b="0" i="1" u="none" strike="noStrike" dirty="0">
                          <a:solidFill>
                            <a:srgbClr val="404040"/>
                          </a:solidFill>
                          <a:effectLst/>
                          <a:latin typeface="Century Gothic" panose="020B0502020202020204" pitchFamily="34" charset="0"/>
                        </a:rPr>
                        <a:t>Day 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$0.01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$10.24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$10,485.76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0"/>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$0.02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$20.48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$20,971.52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1"/>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$0.04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dirty="0">
                          <a:solidFill>
                            <a:srgbClr val="404040"/>
                          </a:solidFill>
                          <a:effectLst/>
                          <a:latin typeface="Century Gothic" panose="020B0502020202020204" pitchFamily="34" charset="0"/>
                        </a:rPr>
                        <a:t>$40.96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$41,943.04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2"/>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$0.08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$81.92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$83,886.08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3"/>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$0.16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$163.84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$167,772.16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4"/>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$0.32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$327.68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$335,544.32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5"/>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$0.64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dirty="0">
                          <a:solidFill>
                            <a:srgbClr val="404040"/>
                          </a:solidFill>
                          <a:effectLst/>
                          <a:latin typeface="Century Gothic" panose="020B0502020202020204" pitchFamily="34" charset="0"/>
                        </a:rPr>
                        <a:t>Day 17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$655.36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dirty="0">
                          <a:solidFill>
                            <a:srgbClr val="404040"/>
                          </a:solidFill>
                          <a:effectLst/>
                          <a:latin typeface="Century Gothic" panose="020B0502020202020204" pitchFamily="34" charset="0"/>
                        </a:rPr>
                        <a:t>$671,088.64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6"/>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$1.28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$1,310.72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1" i="0" u="none" strike="noStrike">
                          <a:solidFill>
                            <a:srgbClr val="404040"/>
                          </a:solidFill>
                          <a:effectLst/>
                          <a:latin typeface="Century Gothic" panose="020B0502020202020204" pitchFamily="34" charset="0"/>
                        </a:rPr>
                        <a:t>$1,342,177.28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7"/>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$2.56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$2,621.44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1" i="0" u="none" strike="noStrike">
                          <a:solidFill>
                            <a:srgbClr val="404040"/>
                          </a:solidFill>
                          <a:effectLst/>
                          <a:latin typeface="Century Gothic" panose="020B0502020202020204" pitchFamily="34" charset="0"/>
                        </a:rPr>
                        <a:t>$2,684,354.56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8"/>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10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$5.12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$5,242.88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30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1" i="0" u="none" strike="noStrike" dirty="0">
                          <a:solidFill>
                            <a:srgbClr val="FF0000"/>
                          </a:solidFill>
                          <a:effectLst/>
                          <a:latin typeface="Century Gothic" panose="020B0502020202020204" pitchFamily="34" charset="0"/>
                        </a:rPr>
                        <a:t>$5,368,709.12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9251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1" y="5371806"/>
            <a:ext cx="3806827" cy="10078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10"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Questions?</a:t>
            </a:r>
          </a:p>
        </p:txBody>
      </p:sp>
      <p:sp>
        <p:nvSpPr>
          <p:cNvPr id="11" name="Content Placeholder 2"/>
          <p:cNvSpPr txBox="1">
            <a:spLocks/>
          </p:cNvSpPr>
          <p:nvPr/>
        </p:nvSpPr>
        <p:spPr>
          <a:xfrm>
            <a:off x="904442" y="1839817"/>
            <a:ext cx="7524003"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Financial literacy refers to the set of skills and knowledge that allows individuals to make informed and effective decisions through their understanding of finances.</a:t>
            </a:r>
            <a:endParaRPr lang="en-US" dirty="0">
              <a:solidFill>
                <a:schemeClr val="bg1">
                  <a:lumMod val="50000"/>
                </a:schemeClr>
              </a:solidFill>
              <a:latin typeface="Century Gothic" panose="020B0502020202020204" pitchFamily="34" charset="0"/>
            </a:endParaRPr>
          </a:p>
          <a:p>
            <a:pPr marL="457200" lvl="1" indent="0">
              <a:buNone/>
            </a:pPr>
            <a:endParaRPr lang="en-US"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This presentation is given in an effort to help increase financial literacy and </a:t>
            </a:r>
            <a:r>
              <a:rPr lang="en-US" sz="2400">
                <a:solidFill>
                  <a:schemeClr val="bg1">
                    <a:lumMod val="50000"/>
                  </a:schemeClr>
                </a:solidFill>
                <a:latin typeface="Century Gothic" panose="020B0502020202020204" pitchFamily="34" charset="0"/>
              </a:rPr>
              <a:t>set individuals  </a:t>
            </a:r>
            <a:r>
              <a:rPr lang="en-US" sz="2400" dirty="0">
                <a:solidFill>
                  <a:schemeClr val="bg1">
                    <a:lumMod val="50000"/>
                  </a:schemeClr>
                </a:solidFill>
                <a:latin typeface="Century Gothic" panose="020B0502020202020204" pitchFamily="34" charset="0"/>
              </a:rPr>
              <a:t>up for a lifetime of financial stability.</a:t>
            </a:r>
            <a:endParaRPr lang="en-US"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7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307507"/>
            <a:ext cx="7524003" cy="970450"/>
          </a:xfrm>
        </p:spPr>
        <p:txBody>
          <a:bodyPr>
            <a:normAutofit fontScale="90000"/>
          </a:bodyPr>
          <a:lstStyle/>
          <a:p>
            <a:r>
              <a:rPr lang="en-US" sz="4000" dirty="0">
                <a:latin typeface="Century Gothic" panose="020B0502020202020204" pitchFamily="34" charset="0"/>
              </a:rPr>
              <a:t>TAKE THE MILLENNIAL </a:t>
            </a:r>
            <a:br>
              <a:rPr lang="en-US" sz="4000" dirty="0">
                <a:latin typeface="Century Gothic" panose="020B0502020202020204" pitchFamily="34" charset="0"/>
              </a:rPr>
            </a:br>
            <a:r>
              <a:rPr lang="en-US" sz="4000" dirty="0">
                <a:latin typeface="Century Gothic" panose="020B0502020202020204" pitchFamily="34" charset="0"/>
              </a:rPr>
              <a:t>MONEY CHALLENGE</a:t>
            </a:r>
          </a:p>
        </p:txBody>
      </p:sp>
      <p:sp>
        <p:nvSpPr>
          <p:cNvPr id="3" name="Content Placeholder 2"/>
          <p:cNvSpPr>
            <a:spLocks noGrp="1"/>
          </p:cNvSpPr>
          <p:nvPr>
            <p:ph idx="1"/>
          </p:nvPr>
        </p:nvSpPr>
        <p:spPr>
          <a:xfrm>
            <a:off x="904443" y="1839817"/>
            <a:ext cx="6807364" cy="4494882"/>
          </a:xfrm>
        </p:spPr>
        <p:txBody>
          <a:bodyPr>
            <a:normAutofit fontScale="92500"/>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Students should be split into two to four teams. Each team will have a spokesperson.</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Teams will be asked to answer questions.</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For the last question, each team will be asked to wager points.</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Need to have a scorekeeper not participating on a team (can be teacher or student).</a:t>
            </a:r>
          </a:p>
        </p:txBody>
      </p:sp>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307507"/>
            <a:ext cx="7524003" cy="970450"/>
          </a:xfrm>
        </p:spPr>
        <p:txBody>
          <a:bodyPr>
            <a:normAutofit fontScale="90000"/>
          </a:bodyPr>
          <a:lstStyle/>
          <a:p>
            <a:r>
              <a:rPr lang="en-US" sz="4000" dirty="0">
                <a:latin typeface="Century Gothic" panose="020B0502020202020204" pitchFamily="34" charset="0"/>
              </a:rPr>
              <a:t>TAKE THE MILLENNIAL </a:t>
            </a:r>
            <a:br>
              <a:rPr lang="en-US" sz="4000" dirty="0">
                <a:latin typeface="Century Gothic" panose="020B0502020202020204" pitchFamily="34" charset="0"/>
              </a:rPr>
            </a:br>
            <a:r>
              <a:rPr lang="en-US" sz="4000" dirty="0">
                <a:latin typeface="Century Gothic" panose="020B0502020202020204" pitchFamily="34" charset="0"/>
              </a:rPr>
              <a:t>MONEY CHALLENGE</a:t>
            </a:r>
          </a:p>
        </p:txBody>
      </p:sp>
      <p:sp>
        <p:nvSpPr>
          <p:cNvPr id="3" name="Content Placeholder 2"/>
          <p:cNvSpPr>
            <a:spLocks noGrp="1"/>
          </p:cNvSpPr>
          <p:nvPr>
            <p:ph idx="1"/>
          </p:nvPr>
        </p:nvSpPr>
        <p:spPr>
          <a:xfrm>
            <a:off x="904443" y="1839817"/>
            <a:ext cx="6807364" cy="4494882"/>
          </a:xfrm>
        </p:spPr>
        <p:txBody>
          <a:bodyPr>
            <a:normAutofit/>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Throughout the presentation each student will also build a budget.</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The budget is geared toward a typical high school student (to help plan for the future).</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Students will be able to download an interactive version of the budget to customize for now and in the future.</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p:txBody>
      </p:sp>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WHAT IS A BUDGET?</a:t>
            </a:r>
          </a:p>
        </p:txBody>
      </p:sp>
      <p:sp>
        <p:nvSpPr>
          <p:cNvPr id="3" name="Content Placeholder 2"/>
          <p:cNvSpPr>
            <a:spLocks noGrp="1"/>
          </p:cNvSpPr>
          <p:nvPr>
            <p:ph idx="1"/>
          </p:nvPr>
        </p:nvSpPr>
        <p:spPr>
          <a:xfrm>
            <a:off x="904443" y="1839817"/>
            <a:ext cx="6807364" cy="4494882"/>
          </a:xfrm>
        </p:spPr>
        <p:txBody>
          <a:bodyPr>
            <a:normAutofit/>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budget is telling your money where to go instead of wondering where it went.”</a:t>
            </a:r>
            <a:br>
              <a:rPr lang="en-US" sz="2400" dirty="0">
                <a:solidFill>
                  <a:schemeClr val="bg1">
                    <a:lumMod val="50000"/>
                  </a:schemeClr>
                </a:solidFill>
                <a:latin typeface="Century Gothic" panose="020B0502020202020204" pitchFamily="34" charset="0"/>
              </a:rPr>
            </a:br>
            <a:r>
              <a:rPr lang="en-US" sz="2400" dirty="0">
                <a:solidFill>
                  <a:schemeClr val="bg1">
                    <a:lumMod val="50000"/>
                  </a:schemeClr>
                </a:solidFill>
                <a:latin typeface="Century Gothic" panose="020B0502020202020204" pitchFamily="34" charset="0"/>
              </a:rPr>
              <a:t>– John Maxwell</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budget is a savings and spending plan. </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Budgeting is a tool that can help you achieve financial freedom!</a:t>
            </a:r>
            <a:endParaRPr lang="en-US" dirty="0">
              <a:solidFill>
                <a:schemeClr val="bg1">
                  <a:lumMod val="50000"/>
                </a:schemeClr>
              </a:solidFill>
              <a:latin typeface="Century Gothic" panose="020B0502020202020204" pitchFamily="34" charset="0"/>
            </a:endParaRPr>
          </a:p>
        </p:txBody>
      </p:sp>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0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Century Gothic" panose="020B0502020202020204" pitchFamily="34" charset="0"/>
              </a:rPr>
              <a:t>WHAT IS A BUDGET?</a:t>
            </a:r>
            <a:endParaRPr lang="en-US" sz="4000" dirty="0">
              <a:latin typeface="Century Gothic" panose="020B0502020202020204" pitchFamily="34" charset="0"/>
            </a:endParaRPr>
          </a:p>
        </p:txBody>
      </p:sp>
      <p:sp>
        <p:nvSpPr>
          <p:cNvPr id="8" name="Content Placeholder 2"/>
          <p:cNvSpPr txBox="1">
            <a:spLocks/>
          </p:cNvSpPr>
          <p:nvPr/>
        </p:nvSpPr>
        <p:spPr>
          <a:xfrm>
            <a:off x="904443" y="1839816"/>
            <a:ext cx="6807364" cy="4285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What are the four main components of budget?</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Income</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Necessary Expenses (Needs)</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Discretionary Spending (Wants)</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Savings</a:t>
            </a:r>
            <a:endParaRPr lang="en-US" sz="2000" dirty="0">
              <a:solidFill>
                <a:schemeClr val="bg1">
                  <a:lumMod val="50000"/>
                </a:schemeClr>
              </a:solidFill>
              <a:latin typeface="Century Gothic" panose="020B0502020202020204" pitchFamily="34" charset="0"/>
            </a:endParaRP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What are sources of income for a typical high school student?</a:t>
            </a:r>
            <a:endParaRPr lang="en-US"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1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8"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FIRST QUESTION</a:t>
            </a:r>
          </a:p>
        </p:txBody>
      </p:sp>
      <p:sp>
        <p:nvSpPr>
          <p:cNvPr id="9" name="Content Placeholder 2"/>
          <p:cNvSpPr txBox="1">
            <a:spLocks/>
          </p:cNvSpPr>
          <p:nvPr/>
        </p:nvSpPr>
        <p:spPr>
          <a:xfrm>
            <a:off x="904443" y="1817783"/>
            <a:ext cx="6366690" cy="21737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does the average retail job pay per hour in Georgia?</a:t>
            </a:r>
            <a:endParaRPr lang="en-US" sz="2000"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425" y="3371162"/>
            <a:ext cx="3888037" cy="2726675"/>
          </a:xfrm>
          <a:prstGeom prst="rect">
            <a:avLst/>
          </a:prstGeom>
        </p:spPr>
      </p:pic>
    </p:spTree>
    <p:extLst>
      <p:ext uri="{BB962C8B-B14F-4D97-AF65-F5344CB8AC3E}">
        <p14:creationId xmlns:p14="http://schemas.microsoft.com/office/powerpoint/2010/main" val="45478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EXPENSES</a:t>
            </a:r>
          </a:p>
        </p:txBody>
      </p:sp>
      <p:sp>
        <p:nvSpPr>
          <p:cNvPr id="8" name="Content Placeholder 2"/>
          <p:cNvSpPr txBox="1">
            <a:spLocks/>
          </p:cNvSpPr>
          <p:nvPr/>
        </p:nvSpPr>
        <p:spPr>
          <a:xfrm>
            <a:off x="3922005" y="1839817"/>
            <a:ext cx="4230478" cy="30847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are some typical expenses that a high school student would have?</a:t>
            </a:r>
            <a:endParaRPr lang="en-US" sz="2000" dirty="0">
              <a:solidFill>
                <a:schemeClr val="bg1">
                  <a:lumMod val="50000"/>
                </a:schemeClr>
              </a:solidFill>
              <a:latin typeface="Century Gothic" panose="020B0502020202020204" pitchFamily="34" charset="0"/>
            </a:endParaRPr>
          </a:p>
        </p:txBody>
      </p:sp>
      <p:cxnSp>
        <p:nvCxnSpPr>
          <p:cNvPr id="11" name="Straight Connector 10"/>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43" y="1696178"/>
            <a:ext cx="2722198" cy="4128452"/>
          </a:xfrm>
          <a:prstGeom prst="rect">
            <a:avLst/>
          </a:prstGeom>
        </p:spPr>
      </p:pic>
    </p:spTree>
    <p:extLst>
      <p:ext uri="{BB962C8B-B14F-4D97-AF65-F5344CB8AC3E}">
        <p14:creationId xmlns:p14="http://schemas.microsoft.com/office/powerpoint/2010/main" val="34538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238" y="2075827"/>
            <a:ext cx="3928431" cy="3928431"/>
          </a:xfrm>
          <a:prstGeom prst="rect">
            <a:avLst/>
          </a:prstGeom>
        </p:spPr>
      </p:pic>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SECOND QUESTION</a:t>
            </a:r>
          </a:p>
        </p:txBody>
      </p:sp>
      <p:sp>
        <p:nvSpPr>
          <p:cNvPr id="8" name="Content Placeholder 2"/>
          <p:cNvSpPr txBox="1">
            <a:spLocks/>
          </p:cNvSpPr>
          <p:nvPr/>
        </p:nvSpPr>
        <p:spPr>
          <a:xfrm>
            <a:off x="904442" y="1839817"/>
            <a:ext cx="7287057"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does the average one-topping pizza cost?</a:t>
            </a:r>
            <a:endParaRPr lang="en-US" sz="2000" dirty="0">
              <a:solidFill>
                <a:schemeClr val="bg1">
                  <a:lumMod val="50000"/>
                </a:schemeClr>
              </a:solidFill>
              <a:latin typeface="Century Gothic" panose="020B0502020202020204" pitchFamily="34" charset="0"/>
            </a:endParaRPr>
          </a:p>
        </p:txBody>
      </p:sp>
      <p:cxnSp>
        <p:nvCxnSpPr>
          <p:cNvPr id="10" name="Straight Connector 9"/>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2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SAVINGS</a:t>
            </a:r>
          </a:p>
        </p:txBody>
      </p:sp>
      <p:sp>
        <p:nvSpPr>
          <p:cNvPr id="7" name="Content Placeholder 2"/>
          <p:cNvSpPr txBox="1">
            <a:spLocks/>
          </p:cNvSpPr>
          <p:nvPr/>
        </p:nvSpPr>
        <p:spPr>
          <a:xfrm>
            <a:off x="4307594" y="1839817"/>
            <a:ext cx="3977089"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For what types of items and occasions do you save money?</a:t>
            </a:r>
            <a:endParaRPr lang="en-US" sz="2000" dirty="0">
              <a:solidFill>
                <a:schemeClr val="bg1">
                  <a:lumMod val="50000"/>
                </a:schemeClr>
              </a:solidFill>
              <a:latin typeface="Century Gothic" panose="020B0502020202020204" pitchFamily="34" charset="0"/>
            </a:endParaRP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43" y="1839817"/>
            <a:ext cx="3000362" cy="3000362"/>
          </a:xfrm>
          <a:prstGeom prst="rect">
            <a:avLst/>
          </a:prstGeom>
        </p:spPr>
      </p:pic>
    </p:spTree>
    <p:extLst>
      <p:ext uri="{BB962C8B-B14F-4D97-AF65-F5344CB8AC3E}">
        <p14:creationId xmlns:p14="http://schemas.microsoft.com/office/powerpoint/2010/main" val="39932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7575</TotalTime>
  <Words>2080</Words>
  <Application>Microsoft Office PowerPoint</Application>
  <PresentationFormat>Widescreen</PresentationFormat>
  <Paragraphs>327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Georgia</vt:lpstr>
      <vt:lpstr>Gotham Bold</vt:lpstr>
      <vt:lpstr>Trebuchet MS</vt:lpstr>
      <vt:lpstr>Wingdings</vt:lpstr>
      <vt:lpstr>Wingdings 3</vt:lpstr>
      <vt:lpstr>Facet</vt:lpstr>
      <vt:lpstr>MILLENNIAL MONEY</vt:lpstr>
      <vt:lpstr>TAKE THE MILLENNIAL  MONEY CHALLENGE</vt:lpstr>
      <vt:lpstr>TAKE THE MILLENNIAL  MONEY CHALLENGE</vt:lpstr>
      <vt:lpstr>WHAT IS A BUDGET?</vt:lpstr>
      <vt:lpstr>PowerPoint Presentation</vt:lpstr>
      <vt:lpstr>FIRST QUESTION</vt:lpstr>
      <vt:lpstr>PowerPoint Presentation</vt:lpstr>
      <vt:lpstr>SECOND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Nikelle Klareich</dc:creator>
  <cp:lastModifiedBy>Callie Hammond</cp:lastModifiedBy>
  <cp:revision>70</cp:revision>
  <cp:lastPrinted>2015-10-05T15:33:32Z</cp:lastPrinted>
  <dcterms:created xsi:type="dcterms:W3CDTF">2015-06-30T15:23:38Z</dcterms:created>
  <dcterms:modified xsi:type="dcterms:W3CDTF">2017-11-03T20:07:00Z</dcterms:modified>
</cp:coreProperties>
</file>